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</p:sldMasterIdLst>
  <p:notesMasterIdLst>
    <p:notesMasterId r:id="rId28"/>
  </p:notesMasterIdLst>
  <p:handoutMasterIdLst>
    <p:handoutMasterId r:id="rId29"/>
  </p:handoutMasterIdLst>
  <p:sldIdLst>
    <p:sldId id="258" r:id="rId6"/>
    <p:sldId id="293" r:id="rId7"/>
    <p:sldId id="274" r:id="rId8"/>
    <p:sldId id="275" r:id="rId9"/>
    <p:sldId id="276" r:id="rId10"/>
    <p:sldId id="277" r:id="rId11"/>
    <p:sldId id="279" r:id="rId12"/>
    <p:sldId id="297" r:id="rId13"/>
    <p:sldId id="29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</p:sldIdLst>
  <p:sldSz cx="9906000" cy="6858000" type="A4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" userDrawn="1">
          <p15:clr>
            <a:srgbClr val="A4A3A4"/>
          </p15:clr>
        </p15:guide>
        <p15:guide id="2" pos="509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 autoAdjust="0"/>
    <p:restoredTop sz="94585"/>
  </p:normalViewPr>
  <p:slideViewPr>
    <p:cSldViewPr snapToGrid="0" snapToObjects="1">
      <p:cViewPr varScale="1">
        <p:scale>
          <a:sx n="83" d="100"/>
          <a:sy n="83" d="100"/>
        </p:scale>
        <p:origin x="-1542" y="-84"/>
      </p:cViewPr>
      <p:guideLst>
        <p:guide orient="horz" pos="414"/>
        <p:guide orient="horz" pos="1071"/>
        <p:guide pos="5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E540-3CC0-4419-A9FD-DB9B60475653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0136-2FA3-4C4F-B332-C3D0206E82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473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A2CAD-0FBC-8647-9A4F-7BF71809E392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E99F-ED97-D24D-884D-A0D4EEA5AF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0985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233" y="1879599"/>
            <a:ext cx="7110730" cy="201644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233" y="3977958"/>
            <a:ext cx="711073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k object 27"/>
          <p:cNvSpPr/>
          <p:nvPr/>
        </p:nvSpPr>
        <p:spPr>
          <a:xfrm>
            <a:off x="7079487" y="3685032"/>
            <a:ext cx="838708" cy="783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920"/>
              </a:lnSpc>
            </a:pPr>
            <a:endParaRPr lang="it-IT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6364">
              <a:lnSpc>
                <a:spcPts val="1240"/>
              </a:lnSpc>
            </a:pPr>
            <a:fld id="{81D60167-4931-47E6-BA6A-407CBD079E47}" type="slidenum">
              <a:rPr lang="nb-NO" smtClean="0"/>
              <a:pPr marL="126364">
                <a:lnSpc>
                  <a:spcPts val="1240"/>
                </a:lnSpc>
              </a:pPr>
              <a:t>‹N›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2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13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927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13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91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469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5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670560"/>
            <a:ext cx="7822883" cy="102013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825625"/>
            <a:ext cx="7822883" cy="409765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24088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65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32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32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84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39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"/>
            <a:ext cx="9885680" cy="68580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-10160" y="249556"/>
            <a:ext cx="9906000" cy="333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693741"/>
            <a:ext cx="8543925" cy="77945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56830" y="23822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6127616"/>
            <a:ext cx="4196443" cy="671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91503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067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77150" y="144756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"/>
          <a:stretch/>
        </p:blipFill>
        <p:spPr>
          <a:xfrm>
            <a:off x="0" y="7940"/>
            <a:ext cx="9906000" cy="6850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487047"/>
            <a:ext cx="8543925" cy="45783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Segnaposto numero diapositiva 5"/>
          <p:cNvSpPr txBox="1">
            <a:spLocks/>
          </p:cNvSpPr>
          <p:nvPr userDrawn="1"/>
        </p:nvSpPr>
        <p:spPr>
          <a:xfrm>
            <a:off x="7677150" y="109538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568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663966"/>
            <a:ext cx="8543925" cy="64328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-10160" y="269876"/>
            <a:ext cx="9906000" cy="3334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677151" y="227721"/>
            <a:ext cx="222885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" y="6144259"/>
            <a:ext cx="3982720" cy="64125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75878" y="1825945"/>
            <a:ext cx="8543925" cy="39652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1367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68CB-5538-6C4A-9655-F591CC9D6D2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D76D6-C70C-A54F-8882-F0B95BAAD140}" type="datetimeFigureOut">
              <a:rPr lang="it-IT" smtClean="0"/>
              <a:pPr/>
              <a:t>23/11/2017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56D6-81FC-0C4C-B991-222587BF5D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5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ctrTitle"/>
          </p:nvPr>
        </p:nvSpPr>
        <p:spPr>
          <a:xfrm>
            <a:off x="2114233" y="1879599"/>
            <a:ext cx="7110730" cy="2016443"/>
          </a:xfrm>
        </p:spPr>
        <p:txBody>
          <a:bodyPr anchor="t"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/>
                <a:cs typeface="Century Gothic"/>
              </a:rPr>
              <a:t>PROGRAMMA OPERATIVO</a:t>
            </a:r>
            <a:r>
              <a:rPr lang="it-IT" sz="2800" b="1" spc="-155" dirty="0">
                <a:solidFill>
                  <a:srgbClr val="2C5E99"/>
                </a:solidFill>
                <a:latin typeface="Century Gothic"/>
                <a:cs typeface="Century Gothic"/>
              </a:rPr>
              <a:t> </a:t>
            </a:r>
            <a:r>
              <a:rPr lang="it-IT" sz="2800" b="1" dirty="0">
                <a:solidFill>
                  <a:srgbClr val="2C5E99"/>
                </a:solidFill>
                <a:latin typeface="Century Gothic"/>
                <a:cs typeface="Century Gothic"/>
              </a:rPr>
              <a:t>NAZIONALE  </a:t>
            </a:r>
            <a:r>
              <a:rPr lang="it-IT" sz="2800" b="1" spc="5" dirty="0">
                <a:solidFill>
                  <a:srgbClr val="2C5E99"/>
                </a:solidFill>
                <a:latin typeface="Century Gothic"/>
                <a:cs typeface="Century Gothic"/>
              </a:rPr>
              <a:t>20</a:t>
            </a:r>
            <a:r>
              <a:rPr lang="it-IT" sz="2800" b="1" spc="5" dirty="0">
                <a:solidFill>
                  <a:srgbClr val="3A9ED2"/>
                </a:solidFill>
                <a:latin typeface="Century Gothic"/>
                <a:cs typeface="Century Gothic"/>
              </a:rPr>
              <a:t>14</a:t>
            </a:r>
            <a:r>
              <a:rPr lang="it-IT" sz="2800" b="1" spc="5" dirty="0">
                <a:solidFill>
                  <a:srgbClr val="1F487C"/>
                </a:solidFill>
                <a:latin typeface="Century Gothic"/>
                <a:cs typeface="Century Gothic"/>
              </a:rPr>
              <a:t>-</a:t>
            </a:r>
            <a:r>
              <a:rPr lang="it-IT" sz="2800" b="1" spc="5" dirty="0">
                <a:solidFill>
                  <a:srgbClr val="2C5E99"/>
                </a:solidFill>
                <a:latin typeface="Century Gothic"/>
                <a:cs typeface="Century Gothic"/>
              </a:rPr>
              <a:t>20</a:t>
            </a:r>
            <a:r>
              <a:rPr lang="it-IT" sz="2800" b="1" spc="5" dirty="0">
                <a:solidFill>
                  <a:srgbClr val="3A9ED2"/>
                </a:solidFill>
                <a:latin typeface="Century Gothic"/>
                <a:cs typeface="Century Gothic"/>
              </a:rPr>
              <a:t>20</a:t>
            </a:r>
            <a: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  <a:t/>
            </a:r>
            <a:b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</a:br>
            <a: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  <a:t/>
            </a:r>
            <a:br>
              <a:rPr lang="it-IT" sz="3200" b="1" spc="5" dirty="0">
                <a:solidFill>
                  <a:srgbClr val="3A9ED2"/>
                </a:solidFill>
                <a:latin typeface="Century Gothic"/>
                <a:cs typeface="Century Gothic"/>
              </a:rPr>
            </a:b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PER </a:t>
            </a:r>
            <a:r>
              <a:rPr lang="it-IT" sz="3200" b="1" i="1" dirty="0">
                <a:solidFill>
                  <a:srgbClr val="FFC000"/>
                </a:solidFill>
                <a:latin typeface="Century Gothic"/>
                <a:cs typeface="Century Gothic"/>
              </a:rPr>
              <a:t>LA </a:t>
            </a: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SCUOLA COMPETENZE </a:t>
            </a:r>
            <a:r>
              <a:rPr lang="it-IT" sz="32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E </a:t>
            </a:r>
            <a:r>
              <a:rPr lang="it-IT" sz="3200" b="1" i="1" spc="-10" dirty="0">
                <a:solidFill>
                  <a:srgbClr val="FFC000"/>
                </a:solidFill>
                <a:latin typeface="Century Gothic"/>
                <a:cs typeface="Century Gothic"/>
              </a:rPr>
              <a:t>AMBIENTI PER  </a:t>
            </a:r>
            <a:r>
              <a:rPr lang="it-IT" sz="3200" b="1" i="1" spc="-5" dirty="0">
                <a:solidFill>
                  <a:srgbClr val="FFC000"/>
                </a:solidFill>
                <a:latin typeface="Century Gothic"/>
                <a:cs typeface="Century Gothic"/>
              </a:rPr>
              <a:t>L’APPRENDIMENTO</a:t>
            </a:r>
            <a:r>
              <a:rPr lang="it-IT" sz="3200" dirty="0">
                <a:latin typeface="Century Gothic"/>
                <a:cs typeface="Century Gothic"/>
              </a:rPr>
              <a:t/>
            </a:r>
            <a:br>
              <a:rPr lang="it-IT" sz="3200" dirty="0">
                <a:latin typeface="Century Gothic"/>
                <a:cs typeface="Century Gothic"/>
              </a:rPr>
            </a:br>
            <a:r>
              <a:rPr lang="it-IT" sz="3200" dirty="0">
                <a:latin typeface="Century Gothic"/>
                <a:cs typeface="Century Gothic"/>
              </a:rPr>
              <a:t/>
            </a:r>
            <a:br>
              <a:rPr lang="it-IT" sz="3200" dirty="0">
                <a:latin typeface="Century Gothic"/>
                <a:cs typeface="Century Gothic"/>
              </a:rPr>
            </a:br>
            <a:endParaRPr lang="it-IT" sz="3200" dirty="0"/>
          </a:p>
        </p:txBody>
      </p:sp>
      <p:sp>
        <p:nvSpPr>
          <p:cNvPr id="21" name="Sottotitolo 20"/>
          <p:cNvSpPr>
            <a:spLocks noGrp="1"/>
          </p:cNvSpPr>
          <p:nvPr>
            <p:ph type="subTitle" idx="1"/>
          </p:nvPr>
        </p:nvSpPr>
        <p:spPr>
          <a:xfrm>
            <a:off x="2114233" y="4310742"/>
            <a:ext cx="7110730" cy="1643744"/>
          </a:xfrm>
        </p:spPr>
        <p:txBody>
          <a:bodyPr>
            <a:normAutofit/>
          </a:bodyPr>
          <a:lstStyle/>
          <a:p>
            <a:pPr marL="12700"/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A che punto siamo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  <a:p>
            <a:pPr marL="12700"/>
            <a:endParaRPr lang="it-IT" b="1" i="1" spc="-5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Century Gothic"/>
            </a:endParaRPr>
          </a:p>
          <a:p>
            <a:pPr marL="12700"/>
            <a:r>
              <a:rPr lang="it-IT" b="1" i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Century Gothic"/>
              </a:rPr>
              <a:t>  </a:t>
            </a:r>
            <a:r>
              <a:rPr lang="it-IT" b="1" i="1" spc="-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cs typeface="Century Gothic"/>
              </a:rPr>
              <a:t>Palermo, 18 ottobre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04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0644" y="613000"/>
            <a:ext cx="8543925" cy="643288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COMPETENZE DI BASE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30645" y="1328901"/>
            <a:ext cx="8543925" cy="46426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Vogliamo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rafforzare le competenze di base degli studenti in lingua italiana, matematica, scienze e lingua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straniera.</a:t>
            </a:r>
            <a:endParaRPr lang="it-IT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candidature: </a:t>
            </a:r>
            <a:r>
              <a:rPr lang="it-IT" sz="1800" dirty="0"/>
              <a:t>5.367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Importo richiesto: </a:t>
            </a:r>
            <a:r>
              <a:rPr lang="it-IT" sz="1800" dirty="0" smtClean="0"/>
              <a:t>€ </a:t>
            </a:r>
            <a:r>
              <a:rPr lang="it-IT" sz="1800" dirty="0"/>
              <a:t>259.511.447,90 </a:t>
            </a:r>
            <a:endParaRPr lang="it-IT" sz="1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scuole statali dell’infanzia e scuole statali del I e II </a:t>
            </a:r>
            <a:r>
              <a:rPr lang="it-IT" sz="1800" dirty="0"/>
              <a:t>ciclo di </a:t>
            </a:r>
            <a:r>
              <a:rPr lang="it-IT" sz="1800" dirty="0" smtClean="0"/>
              <a:t>istruzione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Durata </a:t>
            </a:r>
            <a:r>
              <a:rPr lang="it-IT" sz="1800" b="1" dirty="0"/>
              <a:t>dei moduli </a:t>
            </a:r>
            <a:endParaRPr lang="it-IT" sz="1800" dirty="0"/>
          </a:p>
          <a:p>
            <a:pPr lv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30 ore (scuole dell’infanzia)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30 o 60 ore (scuole </a:t>
            </a:r>
            <a:r>
              <a:rPr lang="it-IT" sz="1800" dirty="0" smtClean="0"/>
              <a:t>del I </a:t>
            </a:r>
            <a:r>
              <a:rPr lang="it-IT" sz="1800" dirty="0"/>
              <a:t>e </a:t>
            </a:r>
            <a:r>
              <a:rPr lang="it-IT" sz="1800" dirty="0" smtClean="0"/>
              <a:t>II </a:t>
            </a:r>
            <a:r>
              <a:rPr lang="it-IT" sz="1800" dirty="0"/>
              <a:t>ciclo di istruzione) 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1800" dirty="0"/>
              <a:t>100 ore solo per la lingua straniera (scuole del I e II ciclo di istruzione</a:t>
            </a:r>
            <a:r>
              <a:rPr lang="it-IT" sz="1800" dirty="0" smtClean="0"/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allievi: </a:t>
            </a:r>
            <a:r>
              <a:rPr lang="it-IT" sz="1800" dirty="0"/>
              <a:t>minimo 15 allievi per modulo </a:t>
            </a:r>
            <a:r>
              <a:rPr lang="it-IT" sz="18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Massimali: </a:t>
            </a:r>
            <a:r>
              <a:rPr lang="it-IT" sz="1800" dirty="0"/>
              <a:t>€20 mila</a:t>
            </a:r>
            <a:r>
              <a:rPr lang="it-IT" sz="1800" b="1" dirty="0"/>
              <a:t> </a:t>
            </a:r>
            <a:r>
              <a:rPr lang="it-IT" sz="1800" dirty="0" smtClean="0"/>
              <a:t>(scuole </a:t>
            </a:r>
            <a:r>
              <a:rPr lang="it-IT" sz="1800" dirty="0"/>
              <a:t>dell’infanzia) e €45 mila </a:t>
            </a:r>
            <a:r>
              <a:rPr lang="it-IT" sz="1800" dirty="0" smtClean="0"/>
              <a:t>(scuole </a:t>
            </a:r>
            <a:r>
              <a:rPr lang="it-IT" sz="1800" dirty="0"/>
              <a:t>del I e </a:t>
            </a:r>
            <a:r>
              <a:rPr lang="it-IT" sz="1800" dirty="0" smtClean="0"/>
              <a:t>II ciclo </a:t>
            </a:r>
            <a:r>
              <a:rPr lang="it-IT" sz="1800" dirty="0"/>
              <a:t>di istruzione</a:t>
            </a:r>
            <a:r>
              <a:rPr lang="it-IT" sz="1800" dirty="0" smtClean="0"/>
              <a:t>)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54"/>
          <a:stretch/>
        </p:blipFill>
        <p:spPr>
          <a:xfrm>
            <a:off x="8474038" y="665459"/>
            <a:ext cx="1120267" cy="114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FORMAZIONE PER ADULTI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01233" y="1737200"/>
            <a:ext cx="8543925" cy="3965255"/>
          </a:xfrm>
        </p:spPr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Favoriamo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il rientro in formazione e il completamento del ciclo di studi e realizziamo percorsi di alfabetizzazione e di apprendimento della lingua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italiana. 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501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 </a:t>
            </a:r>
            <a:r>
              <a:rPr lang="it-IT" sz="1800" dirty="0" smtClean="0"/>
              <a:t>€ </a:t>
            </a:r>
            <a:r>
              <a:rPr lang="it-IT" sz="1800" dirty="0"/>
              <a:t>15.720.125,40 </a:t>
            </a:r>
          </a:p>
          <a:p>
            <a:r>
              <a:rPr lang="it-IT" sz="1800" b="1" dirty="0" smtClean="0"/>
              <a:t>Chi ha partecipato: </a:t>
            </a:r>
            <a:r>
              <a:rPr lang="it-IT" sz="1800" dirty="0"/>
              <a:t>Centri provinciali per l’istruzione degli adulti (CPIA) e istituzioni scolastiche statali secondarie di </a:t>
            </a:r>
            <a:r>
              <a:rPr lang="it-IT" sz="1800" dirty="0" smtClean="0"/>
              <a:t>II </a:t>
            </a:r>
            <a:r>
              <a:rPr lang="it-IT" sz="1800" dirty="0"/>
              <a:t>grado, sedi di percorsi di secondo livello per l’istruzione degli adulti, comprese le sedi carcerarie collegate</a:t>
            </a:r>
          </a:p>
          <a:p>
            <a:r>
              <a:rPr lang="it-IT" sz="1800" b="1" dirty="0"/>
              <a:t>Durata dei moduli </a:t>
            </a:r>
            <a:r>
              <a:rPr lang="it-IT" sz="1800" b="1" dirty="0" smtClean="0"/>
              <a:t>:</a:t>
            </a:r>
            <a:r>
              <a:rPr lang="it-IT" sz="1800" dirty="0" smtClean="0"/>
              <a:t>30</a:t>
            </a:r>
            <a:r>
              <a:rPr lang="it-IT" sz="1800" dirty="0"/>
              <a:t>, 60 o 100 ore 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9 partecipanti per modulo (8 per le sedi carcerarie)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€50 mila per i CPIA e €30 mila per le istituzioni scolastiche secondarie di </a:t>
            </a:r>
            <a:r>
              <a:rPr lang="it-IT" sz="1800" dirty="0" smtClean="0"/>
              <a:t>II </a:t>
            </a:r>
            <a:r>
              <a:rPr lang="it-IT" sz="1800" dirty="0"/>
              <a:t>grado con percorsi per l’istruzione degli </a:t>
            </a:r>
            <a:r>
              <a:rPr lang="it-IT" sz="1800" dirty="0" smtClean="0"/>
              <a:t>adulti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3" b="29310"/>
          <a:stretch/>
        </p:blipFill>
        <p:spPr>
          <a:xfrm>
            <a:off x="8085138" y="575553"/>
            <a:ext cx="1156833" cy="11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504" y="738611"/>
            <a:ext cx="8543925" cy="643288"/>
          </a:xfrm>
        </p:spPr>
        <p:txBody>
          <a:bodyPr>
            <a:normAutofit/>
          </a:bodyPr>
          <a:lstStyle/>
          <a:p>
            <a:r>
              <a:rPr lang="de-DE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CITTADINANZA E CREATIVITÀ DIGITALI </a:t>
            </a:r>
            <a:endParaRPr lang="it-IT" sz="3000" b="1" dirty="0">
              <a:solidFill>
                <a:srgbClr val="2C5E99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Sosteniamo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lo sviluppo del pensiero computazionale, della creatività digitale e delle competenze di “cittadinanza digitale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Numero candidature </a:t>
            </a:r>
            <a:r>
              <a:rPr lang="it-IT" sz="1800" b="1" dirty="0" smtClean="0"/>
              <a:t>: </a:t>
            </a:r>
            <a:r>
              <a:rPr lang="it-IT" sz="1800" dirty="0" smtClean="0"/>
              <a:t>4.618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 </a:t>
            </a:r>
            <a:r>
              <a:rPr lang="it-IT" sz="1800" dirty="0" smtClean="0"/>
              <a:t>€ </a:t>
            </a:r>
            <a:r>
              <a:rPr lang="it-IT" sz="1800" dirty="0"/>
              <a:t>101.791.526,80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del </a:t>
            </a:r>
            <a:r>
              <a:rPr lang="it-IT" sz="1800" dirty="0" smtClean="0"/>
              <a:t>I e II ciclo </a:t>
            </a:r>
            <a:r>
              <a:rPr lang="it-IT" sz="1800" dirty="0"/>
              <a:t>di istruzione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30 ore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/>
              <a:t>Massimali </a:t>
            </a:r>
            <a:r>
              <a:rPr lang="it-IT" sz="1800" b="1" dirty="0" smtClean="0"/>
              <a:t>:</a:t>
            </a:r>
            <a:r>
              <a:rPr lang="it-IT" sz="1800" dirty="0" smtClean="0"/>
              <a:t>€</a:t>
            </a:r>
            <a:r>
              <a:rPr lang="it-IT" sz="1800" dirty="0"/>
              <a:t>25 </a:t>
            </a:r>
            <a:r>
              <a:rPr lang="it-IT" sz="1800" dirty="0" smtClean="0"/>
              <a:t>mila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8" b="8656"/>
          <a:stretch/>
        </p:blipFill>
        <p:spPr>
          <a:xfrm>
            <a:off x="7941130" y="657225"/>
            <a:ext cx="1257299" cy="11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EDUCAZIONE ALL’IMPRENDITORIALITÀ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Sosteniamo 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percorsi per l’educazione all’imprenditorialità, all’</a:t>
            </a:r>
            <a:r>
              <a:rPr lang="it-IT" sz="1900" i="1" dirty="0" err="1">
                <a:solidFill>
                  <a:schemeClr val="accent1">
                    <a:lumMod val="50000"/>
                  </a:schemeClr>
                </a:solidFill>
              </a:rPr>
              <a:t>imprenditività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 e all’autoimpiego come strumenti di crescita individuali e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collettivi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9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Numero </a:t>
            </a:r>
            <a:r>
              <a:rPr lang="it-IT" sz="1900" b="1" dirty="0" smtClean="0"/>
              <a:t>candidature: </a:t>
            </a:r>
            <a:r>
              <a:rPr lang="it-IT" sz="1900" dirty="0" smtClean="0"/>
              <a:t>1.899</a:t>
            </a:r>
            <a:endParaRPr lang="it-IT" sz="19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Importo </a:t>
            </a:r>
            <a:r>
              <a:rPr lang="it-IT" sz="1900" b="1" dirty="0" smtClean="0"/>
              <a:t>richiesto:</a:t>
            </a:r>
            <a:r>
              <a:rPr lang="it-IT" sz="1900" dirty="0" smtClean="0"/>
              <a:t> </a:t>
            </a:r>
            <a:r>
              <a:rPr lang="it-IT" sz="1900" dirty="0"/>
              <a:t>€ 30.444.263,50 </a:t>
            </a:r>
          </a:p>
          <a:p>
            <a:r>
              <a:rPr lang="it-IT" sz="2000" b="1" dirty="0"/>
              <a:t>Chi ha </a:t>
            </a:r>
            <a:r>
              <a:rPr lang="it-IT" sz="2000" b="1" dirty="0" smtClean="0"/>
              <a:t>partecipato: </a:t>
            </a:r>
            <a:r>
              <a:rPr lang="it-IT" sz="1900" dirty="0" smtClean="0"/>
              <a:t>istituzioni </a:t>
            </a:r>
            <a:r>
              <a:rPr lang="it-IT" sz="1900" dirty="0"/>
              <a:t>scolastiche statali secondarie di </a:t>
            </a:r>
            <a:r>
              <a:rPr lang="it-IT" sz="1900" dirty="0" smtClean="0"/>
              <a:t>I e II grado</a:t>
            </a:r>
            <a:endParaRPr lang="it-IT" sz="1900" dirty="0"/>
          </a:p>
          <a:p>
            <a:r>
              <a:rPr lang="it-IT" sz="1900" b="1" dirty="0"/>
              <a:t>Durata dei </a:t>
            </a:r>
            <a:r>
              <a:rPr lang="it-IT" sz="1900" b="1" dirty="0" smtClean="0"/>
              <a:t>moduli: </a:t>
            </a:r>
            <a:r>
              <a:rPr lang="it-IT" sz="1900" dirty="0"/>
              <a:t>30 ore </a:t>
            </a:r>
          </a:p>
          <a:p>
            <a:r>
              <a:rPr lang="it-IT" sz="1900" b="1" dirty="0"/>
              <a:t>Numero </a:t>
            </a:r>
            <a:r>
              <a:rPr lang="it-IT" sz="1900" b="1" dirty="0" smtClean="0"/>
              <a:t>allievi: </a:t>
            </a:r>
            <a:r>
              <a:rPr lang="it-IT" sz="1900" dirty="0"/>
              <a:t>minimo 15 allievi per modulo</a:t>
            </a:r>
          </a:p>
          <a:p>
            <a:r>
              <a:rPr lang="it-IT" sz="1900" b="1" dirty="0" smtClean="0"/>
              <a:t>Massimali: </a:t>
            </a:r>
            <a:r>
              <a:rPr lang="it-IT" sz="1900" dirty="0" smtClean="0"/>
              <a:t>€ 18 </a:t>
            </a:r>
            <a:r>
              <a:rPr lang="it-IT" sz="1900" dirty="0"/>
              <a:t>mila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49" b="10969"/>
          <a:stretch/>
        </p:blipFill>
        <p:spPr>
          <a:xfrm>
            <a:off x="8006443" y="657225"/>
            <a:ext cx="1181100" cy="11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ORIENTAMENTO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Puntiamo </a:t>
            </a:r>
            <a:r>
              <a:rPr lang="it-IT" sz="1900" i="1" dirty="0">
                <a:solidFill>
                  <a:schemeClr val="accent1">
                    <a:lumMod val="50000"/>
                  </a:schemeClr>
                </a:solidFill>
              </a:rPr>
              <a:t>sull’educazione alla scelta, alla conoscenza delle proprie vocazioni e delle opportunità locali e globali e alla prevenzione della dispersione e dell’abbandono </a:t>
            </a:r>
            <a:r>
              <a:rPr lang="it-IT" sz="1900" i="1" dirty="0" smtClean="0">
                <a:solidFill>
                  <a:schemeClr val="accent1">
                    <a:lumMod val="50000"/>
                  </a:schemeClr>
                </a:solidFill>
              </a:rPr>
              <a:t>scolastico</a:t>
            </a:r>
            <a:endParaRPr lang="it-IT" sz="19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Numero </a:t>
            </a:r>
            <a:r>
              <a:rPr lang="it-IT" sz="1900" b="1" dirty="0" smtClean="0"/>
              <a:t>candidature: </a:t>
            </a:r>
            <a:r>
              <a:rPr lang="it-IT" sz="1900" dirty="0" smtClean="0"/>
              <a:t>2.717</a:t>
            </a:r>
            <a:endParaRPr lang="it-IT" sz="19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900" b="1" dirty="0"/>
              <a:t>Importo </a:t>
            </a:r>
            <a:r>
              <a:rPr lang="it-IT" sz="1900" b="1" dirty="0" smtClean="0"/>
              <a:t>richiesto:</a:t>
            </a:r>
            <a:r>
              <a:rPr lang="it-IT" sz="1900" dirty="0" smtClean="0"/>
              <a:t> </a:t>
            </a:r>
            <a:r>
              <a:rPr lang="it-IT" sz="1900" dirty="0"/>
              <a:t>€ 43.762.995,00 </a:t>
            </a:r>
          </a:p>
          <a:p>
            <a:r>
              <a:rPr lang="it-IT" sz="2000" b="1" dirty="0"/>
              <a:t>Chi ha </a:t>
            </a:r>
            <a:r>
              <a:rPr lang="it-IT" sz="2000" b="1" dirty="0" smtClean="0"/>
              <a:t>partecipato: </a:t>
            </a:r>
            <a:r>
              <a:rPr lang="it-IT" sz="1900" dirty="0" smtClean="0"/>
              <a:t>istituzioni </a:t>
            </a:r>
            <a:r>
              <a:rPr lang="it-IT" sz="1900" dirty="0"/>
              <a:t>scolastiche secondarie di </a:t>
            </a:r>
            <a:r>
              <a:rPr lang="it-IT" sz="1900" dirty="0" smtClean="0"/>
              <a:t>I e II grado </a:t>
            </a:r>
            <a:r>
              <a:rPr lang="it-IT" sz="1900" dirty="0"/>
              <a:t>(licei, tecnici e professionali)</a:t>
            </a:r>
          </a:p>
          <a:p>
            <a:r>
              <a:rPr lang="it-IT" sz="1900" b="1" dirty="0"/>
              <a:t>Durata dei </a:t>
            </a:r>
            <a:r>
              <a:rPr lang="it-IT" sz="1900" b="1" dirty="0" smtClean="0"/>
              <a:t>moduli: </a:t>
            </a:r>
            <a:r>
              <a:rPr lang="it-IT" sz="1900" dirty="0"/>
              <a:t>30 ore</a:t>
            </a:r>
          </a:p>
          <a:p>
            <a:r>
              <a:rPr lang="it-IT" sz="1900" b="1" dirty="0"/>
              <a:t>Numero </a:t>
            </a:r>
            <a:r>
              <a:rPr lang="it-IT" sz="1900" b="1" dirty="0" smtClean="0"/>
              <a:t>allievi: </a:t>
            </a:r>
            <a:r>
              <a:rPr lang="it-IT" sz="1900" dirty="0"/>
              <a:t>minimo 15 allievi per modulo</a:t>
            </a:r>
          </a:p>
          <a:p>
            <a:r>
              <a:rPr lang="it-IT" sz="1900" b="1" dirty="0" smtClean="0"/>
              <a:t>Massimali: </a:t>
            </a:r>
            <a:r>
              <a:rPr lang="it-IT" sz="1900" dirty="0" smtClean="0"/>
              <a:t>€ 18 mila</a:t>
            </a:r>
            <a:endParaRPr lang="it-IT" sz="19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71"/>
          <a:stretch/>
        </p:blipFill>
        <p:spPr>
          <a:xfrm>
            <a:off x="8085139" y="657225"/>
            <a:ext cx="1091518" cy="11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1219" y="775934"/>
            <a:ext cx="8543925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COMPETENZE DI CITTADINANZA GLOBALE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Puntiamo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 sviluppare competenze trasversali, sociali e civiche per un esercizio responsabile e consapevole della cittadinanza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globale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t-IT" sz="1800" b="1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 smtClean="0"/>
              <a:t>Numero candidature: </a:t>
            </a:r>
            <a:r>
              <a:rPr lang="it-IT" sz="1800" dirty="0" smtClean="0"/>
              <a:t>3.144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€ 81.396.918,60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del primo e del secondo ciclo di istruzione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30 o 60 ore 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€30 mila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4"/>
          <a:stretch/>
        </p:blipFill>
        <p:spPr>
          <a:xfrm>
            <a:off x="7957459" y="576945"/>
            <a:ext cx="1208314" cy="12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CITTADINANZA EUROPEA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32732" y="1630002"/>
            <a:ext cx="8543925" cy="4416235"/>
          </a:xfrm>
        </p:spPr>
        <p:txBody>
          <a:bodyPr>
            <a:normAutofit fontScale="55000" lnSpcReduction="20000"/>
          </a:bodyPr>
          <a:lstStyle/>
          <a:p>
            <a:r>
              <a:rPr lang="it-IT" sz="3300" i="1" dirty="0" smtClean="0">
                <a:solidFill>
                  <a:schemeClr val="accent1">
                    <a:lumMod val="50000"/>
                  </a:schemeClr>
                </a:solidFill>
              </a:rPr>
              <a:t>Contribuiamo </a:t>
            </a:r>
            <a:r>
              <a:rPr lang="it-IT" sz="3300" i="1" dirty="0">
                <a:solidFill>
                  <a:schemeClr val="accent1">
                    <a:lumMod val="50000"/>
                  </a:schemeClr>
                </a:solidFill>
              </a:rPr>
              <a:t>alla conoscenza della storia e delle istituzioni dell’Unione Europea per una consapevole partecipazione alla vita comunitaria, attraverso l’ esercizio della “cittadinanza Europea” ed azioni di mobilità transnazionale, potenziamento linguistico e CLIL </a:t>
            </a:r>
            <a:endParaRPr lang="it-IT" sz="33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300" b="1" dirty="0" smtClean="0"/>
              <a:t>Numero candidature: </a:t>
            </a:r>
            <a:r>
              <a:rPr lang="it-IT" sz="3300" dirty="0" smtClean="0"/>
              <a:t>2.228</a:t>
            </a:r>
            <a:endParaRPr lang="it-IT" sz="33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3300" b="1" dirty="0"/>
              <a:t>Importo </a:t>
            </a:r>
            <a:r>
              <a:rPr lang="it-IT" sz="3300" b="1" dirty="0" smtClean="0"/>
              <a:t>richiesto: </a:t>
            </a:r>
            <a:r>
              <a:rPr lang="it-IT" sz="3300" dirty="0" smtClean="0"/>
              <a:t>€ </a:t>
            </a:r>
            <a:r>
              <a:rPr lang="it-IT" sz="3300" dirty="0"/>
              <a:t>101.340.394,40 </a:t>
            </a:r>
          </a:p>
          <a:p>
            <a:r>
              <a:rPr lang="it-IT" sz="3300" b="1" dirty="0"/>
              <a:t>Chi ha partecipato</a:t>
            </a:r>
            <a:r>
              <a:rPr lang="it-IT" sz="3600" b="1" dirty="0" smtClean="0"/>
              <a:t>: </a:t>
            </a:r>
            <a:r>
              <a:rPr lang="it-IT" sz="3300" dirty="0" smtClean="0"/>
              <a:t>Istituzioni </a:t>
            </a:r>
            <a:r>
              <a:rPr lang="it-IT" sz="3300" dirty="0"/>
              <a:t>scolastiche statali secondarie di primo e secondo grado</a:t>
            </a:r>
          </a:p>
          <a:p>
            <a:r>
              <a:rPr lang="it-IT" sz="3300" b="1" dirty="0"/>
              <a:t>Durata dei </a:t>
            </a:r>
            <a:r>
              <a:rPr lang="it-IT" sz="3300" b="1" dirty="0" smtClean="0"/>
              <a:t>moduli: </a:t>
            </a:r>
            <a:r>
              <a:rPr lang="it-IT" sz="3300" dirty="0"/>
              <a:t>30 o 60 ore</a:t>
            </a:r>
          </a:p>
          <a:p>
            <a:r>
              <a:rPr lang="it-IT" sz="3300" b="1" dirty="0"/>
              <a:t>Numero </a:t>
            </a:r>
            <a:r>
              <a:rPr lang="it-IT" sz="3300" b="1" dirty="0" smtClean="0"/>
              <a:t>allievi: </a:t>
            </a:r>
            <a:r>
              <a:rPr lang="it-IT" sz="3300" dirty="0"/>
              <a:t>minimo 15 allievi per modulo. Per i percorsi all’estero, destinati ai soli allievi delle classi III, IV e V della scuola secondaria di </a:t>
            </a:r>
            <a:r>
              <a:rPr lang="it-IT" sz="3300" dirty="0" smtClean="0"/>
              <a:t>II </a:t>
            </a:r>
            <a:r>
              <a:rPr lang="it-IT" sz="3300" dirty="0"/>
              <a:t>grado, il massimo degli allievi è 15 per modulo</a:t>
            </a:r>
          </a:p>
          <a:p>
            <a:r>
              <a:rPr lang="it-IT" sz="3300" b="1" dirty="0" smtClean="0"/>
              <a:t>Massimali: </a:t>
            </a:r>
            <a:r>
              <a:rPr lang="it-IT" sz="3300" dirty="0" smtClean="0"/>
              <a:t>€</a:t>
            </a:r>
            <a:r>
              <a:rPr lang="it-IT" sz="3300" dirty="0"/>
              <a:t>6 mila e €11 mila rispettivamente per moduli da 30 e 60 ore (per allievi delle Classi II – III delle scuole secondarie di I grado e per allievi delle Classi III – IV – V delle scuole secondarie di II grado) </a:t>
            </a:r>
          </a:p>
          <a:p>
            <a:pPr lvl="0"/>
            <a:r>
              <a:rPr lang="it-IT" sz="3300" dirty="0"/>
              <a:t>€50 mila per moduli da 60 ore (per allievi delle Classi III – IV – V delle Scuole secondarie di II grado, già in possesso della certificazione B1)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73"/>
          <a:stretch/>
        </p:blipFill>
        <p:spPr>
          <a:xfrm>
            <a:off x="8234930" y="587829"/>
            <a:ext cx="1113291" cy="15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9" y="663966"/>
            <a:ext cx="7309076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ALTERNANZA SCUOLA-LAVORO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Vogliamo</a:t>
            </a:r>
            <a:r>
              <a:rPr lang="it-IT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rendere i percorsi di alternanza scuola-lavoro componenti strutturali della formazione e migliorare l’aderenza al mercato del lavoro dei sistemi d'insegnamento e di formazione, attraverso interventi “in filiera”, in rete di piccole imprese e tirocini/stage in ambito interregionale o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all’estero. 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1.845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€ 103.244.921,80 </a:t>
            </a:r>
          </a:p>
          <a:p>
            <a:r>
              <a:rPr lang="it-IT" sz="1800" b="1" dirty="0"/>
              <a:t>Chi ha </a:t>
            </a:r>
            <a:r>
              <a:rPr lang="it-IT" sz="1800" b="1" dirty="0" smtClean="0"/>
              <a:t>partecipato: </a:t>
            </a:r>
            <a:r>
              <a:rPr lang="it-IT" sz="1800" dirty="0" smtClean="0"/>
              <a:t>Istituzioni </a:t>
            </a:r>
            <a:r>
              <a:rPr lang="it-IT" sz="1800" dirty="0"/>
              <a:t>scolastiche statali di secondo grado e gli istituti scolastici-enti di riferimento degli Istituti Tecnici Superiori (ITS)</a:t>
            </a:r>
          </a:p>
          <a:p>
            <a:r>
              <a:rPr lang="it-IT" sz="1800" b="1" dirty="0"/>
              <a:t>Durata dei </a:t>
            </a:r>
            <a:r>
              <a:rPr lang="it-IT" sz="1800" b="1" dirty="0" smtClean="0"/>
              <a:t>moduli: </a:t>
            </a:r>
            <a:r>
              <a:rPr lang="it-IT" sz="1800" dirty="0"/>
              <a:t>90 ore (Licei), 120 ore (istituti Tecnici e Professionali) e 240 ore (ITS)</a:t>
            </a: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allievi: </a:t>
            </a:r>
            <a:r>
              <a:rPr lang="it-IT" sz="1800" dirty="0"/>
              <a:t>minimo 15 allievi per modulo. Per i percorsi all’estero o interregionali il massimo degli allievi è 15 per modulo</a:t>
            </a:r>
          </a:p>
          <a:p>
            <a:r>
              <a:rPr lang="it-IT" sz="1800" b="1" dirty="0" smtClean="0"/>
              <a:t>Massimali: </a:t>
            </a:r>
            <a:r>
              <a:rPr lang="it-IT" sz="1800" dirty="0"/>
              <a:t>da € 10.100,00 a </a:t>
            </a:r>
            <a:r>
              <a:rPr lang="it-IT" sz="1800" dirty="0" smtClean="0"/>
              <a:t>€ 128.250,00 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3"/>
          <a:stretch/>
        </p:blipFill>
        <p:spPr>
          <a:xfrm>
            <a:off x="8024587" y="657226"/>
            <a:ext cx="1083787" cy="120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753" y="663966"/>
            <a:ext cx="8543925" cy="64328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INTEGRAZIONE E ACCOGLIENZA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62753" y="1378374"/>
            <a:ext cx="8543925" cy="4751838"/>
          </a:xfrm>
        </p:spPr>
        <p:txBody>
          <a:bodyPr>
            <a:no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Puntiamo</a:t>
            </a:r>
            <a:r>
              <a:rPr lang="it-IT" sz="1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 ridurre il fallimento formativo e la dispersione scolastica e a conoscere il fenomeno delle migrazioni dal punto di vista storico, geografico, politico per sviluppare competenze utili nei percorsi di accoglienza e 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integrazione.</a:t>
            </a:r>
            <a:endParaRPr lang="it-IT" sz="18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800" b="1" dirty="0"/>
              <a:t>Numero </a:t>
            </a:r>
            <a:r>
              <a:rPr lang="it-IT" sz="1800" b="1" dirty="0" smtClean="0"/>
              <a:t>candidature: </a:t>
            </a:r>
            <a:r>
              <a:rPr lang="it-IT" sz="1800" dirty="0" smtClean="0"/>
              <a:t>2.348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richiesto:</a:t>
            </a:r>
            <a:r>
              <a:rPr lang="it-IT" sz="1800" dirty="0" smtClean="0"/>
              <a:t> </a:t>
            </a:r>
            <a:r>
              <a:rPr lang="it-IT" sz="1800" dirty="0"/>
              <a:t>€ 77.865.257,80 </a:t>
            </a:r>
          </a:p>
          <a:p>
            <a:r>
              <a:rPr lang="it-IT" sz="1800" b="1" dirty="0" smtClean="0"/>
              <a:t>Chi ha partecipato </a:t>
            </a:r>
            <a:r>
              <a:rPr lang="it-IT" sz="1800" dirty="0" smtClean="0"/>
              <a:t>Istituzioni </a:t>
            </a:r>
            <a:r>
              <a:rPr lang="it-IT" sz="1800" dirty="0"/>
              <a:t>scolastiche ed educative statali del primo e del secondo ciclo</a:t>
            </a:r>
          </a:p>
          <a:p>
            <a:pPr lvl="0"/>
            <a:r>
              <a:rPr lang="it-IT" sz="1800" dirty="0"/>
              <a:t>CPIA e istituzioni scolastiche statali secondarie di secondo grado, sedi di percorsi di secondo livello per l’istruzione degli adulti, comprese le sedi carcerarie collegate</a:t>
            </a:r>
          </a:p>
          <a:p>
            <a:pPr lvl="0"/>
            <a:r>
              <a:rPr lang="it-IT" sz="1800" dirty="0"/>
              <a:t>R</a:t>
            </a:r>
            <a:r>
              <a:rPr lang="it-IT" sz="1800" dirty="0" smtClean="0"/>
              <a:t>eti </a:t>
            </a:r>
            <a:r>
              <a:rPr lang="it-IT" sz="1800" dirty="0"/>
              <a:t>di almeno 3 istituzioni scolastiche ed educative statali con il coinvolgimento di almeno un ente locale e in collaborazione con un ente senza scopo di lucro</a:t>
            </a:r>
          </a:p>
          <a:p>
            <a:r>
              <a:rPr lang="it-IT" sz="1800" b="1" dirty="0"/>
              <a:t>Durata dei moduli </a:t>
            </a:r>
            <a:r>
              <a:rPr lang="it-IT" sz="1800" dirty="0"/>
              <a:t>30 o 60 ore</a:t>
            </a:r>
          </a:p>
          <a:p>
            <a:r>
              <a:rPr lang="it-IT" sz="1800" b="1" dirty="0"/>
              <a:t>Numero allievi </a:t>
            </a:r>
            <a:r>
              <a:rPr lang="it-IT" sz="1800" dirty="0"/>
              <a:t>minimo 15 allievi per modulo</a:t>
            </a:r>
          </a:p>
          <a:p>
            <a:r>
              <a:rPr lang="it-IT" sz="1800" b="1" dirty="0"/>
              <a:t>Massimali </a:t>
            </a:r>
            <a:r>
              <a:rPr lang="it-IT" sz="1800" dirty="0"/>
              <a:t>€30 mila per istituzione scolastica I e II ciclo, € 110 mila per reti scolastiche e € 45 mila per CPIA e istituti istruzione secondaria con percorsi di II </a:t>
            </a:r>
            <a:r>
              <a:rPr lang="it-IT" sz="1800" dirty="0" smtClean="0"/>
              <a:t>livello</a:t>
            </a: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3"/>
          <a:stretch/>
        </p:blipFill>
        <p:spPr>
          <a:xfrm>
            <a:off x="8397713" y="592846"/>
            <a:ext cx="1156834" cy="12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605" y="566059"/>
            <a:ext cx="7200219" cy="1036247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PATRIMONIO CULTURALE, ARTISTICO E PAESAGGISTICO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470605" y="1599747"/>
            <a:ext cx="8543925" cy="3965255"/>
          </a:xfrm>
        </p:spPr>
        <p:txBody>
          <a:bodyPr>
            <a:noAutofit/>
          </a:bodyPr>
          <a:lstStyle/>
          <a:p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</a:rPr>
              <a:t>Stimoliamo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</a:rPr>
              <a:t>gli studenti a conoscere, tutelare e valorizzare il patrimonio culturale, artistico e anche in termini di bene comune e potenziale economico e produttivo che può </a:t>
            </a:r>
            <a:r>
              <a:rPr lang="it-IT" sz="1700" i="1" dirty="0" smtClean="0">
                <a:solidFill>
                  <a:schemeClr val="accent1">
                    <a:lumMod val="50000"/>
                  </a:schemeClr>
                </a:solidFill>
              </a:rPr>
              <a:t>generare </a:t>
            </a:r>
            <a:endParaRPr lang="it-IT" sz="1700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1700" b="1" dirty="0"/>
              <a:t>Numero </a:t>
            </a:r>
            <a:r>
              <a:rPr lang="it-IT" sz="1700" b="1" dirty="0" smtClean="0"/>
              <a:t>candidature: </a:t>
            </a:r>
            <a:r>
              <a:rPr lang="it-IT" sz="1700" dirty="0" smtClean="0"/>
              <a:t>2.916</a:t>
            </a:r>
            <a:endParaRPr lang="it-IT" sz="17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700" b="1" dirty="0"/>
              <a:t>Importo </a:t>
            </a:r>
            <a:r>
              <a:rPr lang="it-IT" sz="1700" b="1" dirty="0" smtClean="0"/>
              <a:t>richiesto: </a:t>
            </a:r>
            <a:r>
              <a:rPr lang="it-IT" sz="1700" dirty="0" smtClean="0"/>
              <a:t>€ </a:t>
            </a:r>
            <a:r>
              <a:rPr lang="it-IT" sz="1700" dirty="0"/>
              <a:t>103.016.656,30 </a:t>
            </a:r>
          </a:p>
          <a:p>
            <a:r>
              <a:rPr lang="it-IT" sz="1700" b="1" dirty="0"/>
              <a:t>Chi ha </a:t>
            </a:r>
            <a:r>
              <a:rPr lang="it-IT" sz="1700" b="1" dirty="0" smtClean="0"/>
              <a:t>partecipato: </a:t>
            </a:r>
            <a:r>
              <a:rPr lang="it-IT" sz="1700" dirty="0" smtClean="0"/>
              <a:t>Istituzioni </a:t>
            </a:r>
            <a:r>
              <a:rPr lang="it-IT" sz="1700" dirty="0"/>
              <a:t>scolastiche ed educative statali del primo e del secondo ciclo</a:t>
            </a:r>
          </a:p>
          <a:p>
            <a:pPr lvl="0"/>
            <a:r>
              <a:rPr lang="it-IT" sz="1700" dirty="0" smtClean="0"/>
              <a:t>Reti </a:t>
            </a:r>
            <a:r>
              <a:rPr lang="it-IT" sz="1700" dirty="0"/>
              <a:t>di scuole così costituite: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3 istituzioni scolastiche ed educative statali;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un ente locale;</a:t>
            </a:r>
          </a:p>
          <a:p>
            <a:pPr marL="800100" lvl="1" indent="-342900">
              <a:buFont typeface="Courier New" charset="0"/>
              <a:buChar char="o"/>
            </a:pPr>
            <a:r>
              <a:rPr lang="it-IT" sz="1700" b="1" dirty="0">
                <a:solidFill>
                  <a:schemeClr val="tx1"/>
                </a:solidFill>
              </a:rPr>
              <a:t>almeno uno tra un’istituzione, un ente o un’associazione senza scopo di lucro</a:t>
            </a:r>
          </a:p>
          <a:p>
            <a:r>
              <a:rPr lang="it-IT" sz="1700" b="1" dirty="0"/>
              <a:t>Durata dei </a:t>
            </a:r>
            <a:r>
              <a:rPr lang="it-IT" sz="1700" b="1" dirty="0" smtClean="0"/>
              <a:t>moduli: </a:t>
            </a:r>
            <a:r>
              <a:rPr lang="it-IT" sz="1700" dirty="0"/>
              <a:t>30 ore. Ogni modulo deve avere un numero minimo di 15 studenti</a:t>
            </a:r>
            <a:r>
              <a:rPr lang="it-IT" sz="1700" b="1" dirty="0"/>
              <a:t> </a:t>
            </a:r>
            <a:endParaRPr lang="it-IT" sz="1700" dirty="0"/>
          </a:p>
          <a:p>
            <a:r>
              <a:rPr lang="it-IT" sz="1700" b="1" dirty="0"/>
              <a:t>Numero </a:t>
            </a:r>
            <a:r>
              <a:rPr lang="it-IT" sz="1700" b="1" dirty="0" smtClean="0"/>
              <a:t>allievi: </a:t>
            </a:r>
            <a:r>
              <a:rPr lang="it-IT" sz="1700" dirty="0"/>
              <a:t>minimo 15 allievi per modulo</a:t>
            </a:r>
          </a:p>
          <a:p>
            <a:r>
              <a:rPr lang="it-IT" sz="1700" b="1" dirty="0" smtClean="0"/>
              <a:t>Massimali: </a:t>
            </a:r>
            <a:r>
              <a:rPr lang="it-IT" sz="1700" dirty="0" smtClean="0"/>
              <a:t>€ 30 </a:t>
            </a:r>
            <a:r>
              <a:rPr lang="it-IT" sz="1700" dirty="0"/>
              <a:t>mila per singola istituzione scolastica e </a:t>
            </a:r>
            <a:r>
              <a:rPr lang="it-IT" sz="1700" dirty="0" smtClean="0"/>
              <a:t>€ 120 </a:t>
            </a:r>
            <a:r>
              <a:rPr lang="it-IT" sz="1700" dirty="0"/>
              <a:t>mila per reti </a:t>
            </a:r>
            <a:r>
              <a:rPr lang="it-IT" sz="1700" dirty="0" smtClean="0"/>
              <a:t>scolastiche</a:t>
            </a:r>
            <a:endParaRPr lang="it-IT" sz="17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4"/>
          <a:stretch/>
        </p:blipFill>
        <p:spPr>
          <a:xfrm>
            <a:off x="8245816" y="566059"/>
            <a:ext cx="1091519" cy="113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85024" y="2625019"/>
            <a:ext cx="7110730" cy="1655762"/>
          </a:xfrm>
        </p:spPr>
        <p:txBody>
          <a:bodyPr>
            <a:noAutofit/>
          </a:bodyPr>
          <a:lstStyle/>
          <a:p>
            <a:r>
              <a:rPr lang="it-IT" sz="11500" b="1" i="1" smtClean="0">
                <a:solidFill>
                  <a:schemeClr val="accent4"/>
                </a:solidFill>
                <a:latin typeface="Century Gothic"/>
                <a:ea typeface="+mj-ea"/>
                <a:cs typeface="Century Gothic"/>
              </a:rPr>
              <a:t>FESR</a:t>
            </a:r>
            <a:endParaRPr lang="en-US" sz="11500" b="1" i="1">
              <a:solidFill>
                <a:schemeClr val="accent4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2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8402" y="798147"/>
            <a:ext cx="7404101" cy="64328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INCLUSIONE SOCIALE E LOTTA AL DISAGIO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Interveniamo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nelle aree a rischio e in quelle periferiche su gruppi di alunni con bisogni specifici e in situazioni di svantaggio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socio-economico. 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b="1" dirty="0"/>
              <a:t>Numero </a:t>
            </a:r>
            <a:r>
              <a:rPr lang="it-IT" sz="2200" b="1" dirty="0" smtClean="0"/>
              <a:t>candidature: </a:t>
            </a:r>
            <a:r>
              <a:rPr lang="it-IT" sz="2200" dirty="0" smtClean="0"/>
              <a:t>4.633</a:t>
            </a:r>
            <a:endParaRPr lang="it-IT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2200" b="1" dirty="0"/>
              <a:t>Importo </a:t>
            </a:r>
            <a:r>
              <a:rPr lang="it-IT" sz="2200" b="1" dirty="0" smtClean="0"/>
              <a:t>richiesto:</a:t>
            </a:r>
            <a:r>
              <a:rPr lang="it-IT" sz="2200" dirty="0" smtClean="0"/>
              <a:t> € </a:t>
            </a:r>
            <a:r>
              <a:rPr lang="it-IT" sz="2200" dirty="0"/>
              <a:t>187.062.520,50</a:t>
            </a:r>
          </a:p>
          <a:p>
            <a:r>
              <a:rPr lang="it-IT" sz="2200" b="1" dirty="0" smtClean="0"/>
              <a:t>Durata </a:t>
            </a:r>
            <a:r>
              <a:rPr lang="it-IT" sz="2200" b="1" dirty="0"/>
              <a:t>dei </a:t>
            </a:r>
            <a:r>
              <a:rPr lang="it-IT" sz="2200" b="1" dirty="0" smtClean="0"/>
              <a:t>moduli: </a:t>
            </a:r>
            <a:r>
              <a:rPr lang="it-IT" sz="2200" dirty="0"/>
              <a:t>30, 60 o 100 ore</a:t>
            </a:r>
          </a:p>
          <a:p>
            <a:r>
              <a:rPr lang="it-IT" sz="2200" b="1" dirty="0"/>
              <a:t>Numero </a:t>
            </a:r>
            <a:r>
              <a:rPr lang="it-IT" sz="2200" b="1" dirty="0" smtClean="0"/>
              <a:t>allievi: </a:t>
            </a:r>
            <a:r>
              <a:rPr lang="it-IT" sz="2200" dirty="0"/>
              <a:t>minimo 15 allievi per modulo</a:t>
            </a:r>
          </a:p>
          <a:p>
            <a:r>
              <a:rPr lang="it-IT" sz="2200" b="1" dirty="0" smtClean="0"/>
              <a:t>Massimali: </a:t>
            </a:r>
            <a:r>
              <a:rPr lang="it-IT" sz="2200" dirty="0" smtClean="0"/>
              <a:t>€</a:t>
            </a:r>
            <a:r>
              <a:rPr lang="it-IT" sz="2200" dirty="0"/>
              <a:t>40 mila per gli istituti fino a 1000 alunni; €45 mila per gli istituti con più di 1000 </a:t>
            </a:r>
            <a:r>
              <a:rPr lang="it-IT" sz="2200" dirty="0" smtClean="0"/>
              <a:t>alunni</a:t>
            </a:r>
          </a:p>
          <a:p>
            <a:endParaRPr lang="it-IT" sz="1100" dirty="0" smtClean="0"/>
          </a:p>
          <a:p>
            <a:r>
              <a:rPr lang="it-IT" sz="2200" b="1" dirty="0"/>
              <a:t>A che punto siamo: </a:t>
            </a:r>
            <a:r>
              <a:rPr lang="it-IT" sz="2200" dirty="0"/>
              <a:t>progetti autorizzati in fase di avvio</a:t>
            </a:r>
          </a:p>
          <a:p>
            <a:endParaRPr lang="it-IT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389" y="798147"/>
            <a:ext cx="8543925" cy="643288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F</a:t>
            </a:r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ORMAZIONE ALL’INNOVAZIONE DIDATTICA E ORGANIZZATIVA - SNODI FORMATIVI TERRITORIALI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/>
              <a:t>Abbiamo </a:t>
            </a:r>
            <a:r>
              <a:rPr lang="it-IT" sz="1800" i="1" dirty="0"/>
              <a:t>individuato </a:t>
            </a:r>
            <a:r>
              <a:rPr lang="it-IT" sz="1800" i="1" dirty="0" smtClean="0"/>
              <a:t>gli </a:t>
            </a:r>
            <a:r>
              <a:rPr lang="it-IT" sz="1800" b="1" i="1" dirty="0" smtClean="0"/>
              <a:t>Snodi </a:t>
            </a:r>
            <a:r>
              <a:rPr lang="it-IT" sz="1800" b="1" i="1" dirty="0"/>
              <a:t>formativi territoriali, </a:t>
            </a:r>
            <a:r>
              <a:rPr lang="it-IT" sz="1800" i="1" dirty="0"/>
              <a:t>rappresentativi di reti di scuole, per offrire formazione in servizio al personale scolastico e supportare la scuola nel processo di innovazione didattica e organizzativa attraverso strumenti </a:t>
            </a:r>
            <a:r>
              <a:rPr lang="it-IT" sz="1800" i="1" dirty="0" smtClean="0"/>
              <a:t>digitali.</a:t>
            </a:r>
            <a:endParaRPr lang="it-IT" sz="1800" i="1" dirty="0"/>
          </a:p>
          <a:p>
            <a:r>
              <a:rPr lang="it-IT" sz="1800" b="1" dirty="0"/>
              <a:t>Numero </a:t>
            </a:r>
            <a:r>
              <a:rPr lang="it-IT" sz="1800" b="1" dirty="0" smtClean="0"/>
              <a:t>Snodi: </a:t>
            </a:r>
            <a:r>
              <a:rPr lang="it-IT" sz="1800" dirty="0" smtClean="0"/>
              <a:t>275</a:t>
            </a:r>
            <a:endParaRPr lang="it-IT" sz="1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t-IT" sz="1800" b="1" dirty="0"/>
              <a:t>Importo </a:t>
            </a:r>
            <a:r>
              <a:rPr lang="it-IT" sz="1800" b="1" dirty="0" smtClean="0"/>
              <a:t>autorizzato: </a:t>
            </a:r>
            <a:r>
              <a:rPr lang="it-IT" sz="1800" dirty="0"/>
              <a:t>€ 25.219.527,20</a:t>
            </a:r>
          </a:p>
          <a:p>
            <a:r>
              <a:rPr lang="it-IT" sz="1800" b="1" dirty="0" smtClean="0"/>
              <a:t>Chi partecipa: </a:t>
            </a:r>
            <a:r>
              <a:rPr lang="it-IT" sz="1800" dirty="0"/>
              <a:t>docenti e team per l’innovazione digitale, animatori digitali, DS e DSGA, personale amministrativo e personale tecnico di I e II grado, attraverso le attività degli Snodi formativi territoriali </a:t>
            </a:r>
          </a:p>
          <a:p>
            <a:r>
              <a:rPr lang="it-IT" sz="1800" b="1" dirty="0"/>
              <a:t>Numero allievi (partecipanti</a:t>
            </a:r>
            <a:r>
              <a:rPr lang="it-IT" sz="1800" b="1" dirty="0" smtClean="0"/>
              <a:t>): </a:t>
            </a:r>
            <a:r>
              <a:rPr lang="it-IT" sz="1800" dirty="0"/>
              <a:t>minimo 15 per </a:t>
            </a:r>
            <a:r>
              <a:rPr lang="it-IT" sz="1800" dirty="0" smtClean="0"/>
              <a:t>modulo</a:t>
            </a:r>
          </a:p>
          <a:p>
            <a:endParaRPr lang="it-IT" sz="1000" dirty="0"/>
          </a:p>
          <a:p>
            <a:r>
              <a:rPr lang="it-IT" sz="1800" b="1" dirty="0"/>
              <a:t>A che punto siamo:  </a:t>
            </a:r>
            <a:r>
              <a:rPr lang="it-IT" sz="1800" dirty="0"/>
              <a:t>i corsi avviati finora sono</a:t>
            </a:r>
            <a:r>
              <a:rPr lang="it-IT" sz="1800" b="1" dirty="0"/>
              <a:t> </a:t>
            </a:r>
            <a:r>
              <a:rPr lang="it-IT" sz="1800" dirty="0" smtClean="0"/>
              <a:t>3.589, il 64,4 % </a:t>
            </a:r>
            <a:r>
              <a:rPr lang="it-IT" sz="1800" dirty="0"/>
              <a:t>del </a:t>
            </a:r>
            <a:r>
              <a:rPr lang="it-IT" sz="1800" dirty="0" smtClean="0"/>
              <a:t>totale</a:t>
            </a:r>
            <a:r>
              <a:rPr lang="it-IT" sz="1800" dirty="0"/>
              <a:t> </a:t>
            </a:r>
            <a:r>
              <a:rPr lang="it-IT" sz="1800" dirty="0" smtClean="0"/>
              <a:t>(dati aggiornati a settembre 2017)</a:t>
            </a:r>
            <a:endParaRPr lang="it-IT" sz="1800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8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410" y="718579"/>
            <a:ext cx="7404100" cy="643288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INFORMAZIONE E DISSEMINAZIONE PON 2014-2020 - SCUOLE POLO PER LA COMUNICAZIONE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 smtClean="0"/>
              <a:t>Realizziamo </a:t>
            </a:r>
            <a:r>
              <a:rPr lang="it-IT" i="1" dirty="0"/>
              <a:t>eventi e attività di informazione, disseminazione e valorizzazione a supporto della Strategia di comunicazione e delle modalità di attuazione del “PON Per la Scuola” 2014-2020, attraverso le </a:t>
            </a:r>
            <a:r>
              <a:rPr lang="it-IT" b="1" i="1" dirty="0"/>
              <a:t>scuole polo</a:t>
            </a:r>
            <a:r>
              <a:rPr lang="it-IT" i="1" dirty="0"/>
              <a:t> </a:t>
            </a:r>
            <a:r>
              <a:rPr lang="it-IT" i="1" dirty="0" smtClean="0"/>
              <a:t>selezionate.</a:t>
            </a:r>
            <a:endParaRPr lang="it-IT" i="1" dirty="0"/>
          </a:p>
          <a:p>
            <a:r>
              <a:rPr lang="it-IT" b="1" dirty="0"/>
              <a:t>Chi partecipa agli eventi: </a:t>
            </a:r>
            <a:r>
              <a:rPr lang="it-IT" dirty="0"/>
              <a:t>personale della scuola, personale dell’Amministrazione centrale e periferica e delle Istituzioni, stakeholder del territorio  </a:t>
            </a:r>
          </a:p>
          <a:p>
            <a:r>
              <a:rPr lang="it-IT" b="1" dirty="0"/>
              <a:t>A che punto siamo: </a:t>
            </a:r>
            <a:r>
              <a:rPr lang="it-IT" dirty="0"/>
              <a:t> </a:t>
            </a:r>
            <a:r>
              <a:rPr lang="it-IT" dirty="0" smtClean="0"/>
              <a:t>5 </a:t>
            </a:r>
            <a:r>
              <a:rPr lang="it-IT" dirty="0"/>
              <a:t>seminari </a:t>
            </a:r>
            <a:r>
              <a:rPr lang="it-IT" dirty="0" smtClean="0"/>
              <a:t>realizzati nel primo semestre 2017, ulteriori incontri in fase di realizzazione. </a:t>
            </a:r>
            <a:endParaRPr lang="it-IT" dirty="0"/>
          </a:p>
          <a:p>
            <a:endParaRPr lang="it-IT" dirty="0"/>
          </a:p>
        </p:txBody>
      </p:sp>
      <p:pic>
        <p:nvPicPr>
          <p:cNvPr id="6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75877" y="593890"/>
            <a:ext cx="8543925" cy="77945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LAN WLAN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1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232" y="657225"/>
            <a:ext cx="1015063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Abbiamo dotato le scuole di infrastrutture e punti di accesso alla rete LAN/WLAN per sostenere lo sviluppo “della rete a scuola e della scuola nella Rete”.</a:t>
            </a:r>
          </a:p>
          <a:p>
            <a:r>
              <a:rPr lang="it-IT" b="1" dirty="0"/>
              <a:t>Chi ha </a:t>
            </a:r>
            <a:r>
              <a:rPr lang="it-IT" b="1" dirty="0" smtClean="0"/>
              <a:t>partecipato:</a:t>
            </a:r>
            <a:r>
              <a:rPr lang="it-IT" dirty="0" smtClean="0"/>
              <a:t>70</a:t>
            </a:r>
            <a:r>
              <a:rPr lang="it-IT" dirty="0"/>
              <a:t>% delle scuole statali 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/>
              <a:t>100%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 smtClean="0"/>
              <a:t>€ </a:t>
            </a:r>
            <a:r>
              <a:rPr lang="it-IT" dirty="0"/>
              <a:t>88 mln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96</a:t>
            </a:r>
            <a:r>
              <a:rPr lang="it-IT" dirty="0"/>
              <a:t>% (5875 su </a:t>
            </a:r>
            <a:r>
              <a:rPr lang="it-IT" dirty="0" smtClean="0"/>
              <a:t>6083) ha </a:t>
            </a:r>
            <a:r>
              <a:rPr lang="it-IT" dirty="0"/>
              <a:t>completato le attività </a:t>
            </a:r>
            <a:r>
              <a:rPr lang="it-IT" dirty="0" smtClean="0"/>
              <a:t>(settembre 2017) </a:t>
            </a:r>
          </a:p>
          <a:p>
            <a:r>
              <a:rPr lang="it-IT" b="1" dirty="0" smtClean="0"/>
              <a:t>Risultati: </a:t>
            </a:r>
            <a:r>
              <a:rPr lang="it-IT" dirty="0" smtClean="0"/>
              <a:t>1719 </a:t>
            </a:r>
            <a:r>
              <a:rPr lang="it-IT" dirty="0"/>
              <a:t>interventi di ampliamento delle reti esistenti e 4266 LAN/WLAN di nuova realizzazione </a:t>
            </a:r>
          </a:p>
        </p:txBody>
      </p:sp>
    </p:spTree>
    <p:extLst>
      <p:ext uri="{BB962C8B-B14F-4D97-AF65-F5344CB8AC3E}">
        <p14:creationId xmlns:p14="http://schemas.microsoft.com/office/powerpoint/2010/main" val="10082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578058"/>
            <a:ext cx="8543925" cy="77945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AMBIENTI DIGITALI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1466454"/>
            <a:ext cx="8543925" cy="453517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promosso la didattica laboratoriale e i nuovi ambienti per l’apprendimento per sviluppare le competenze necessarie ai giovani nella società della </a:t>
            </a:r>
            <a:r>
              <a:rPr lang="it-IT" i="1" dirty="0" smtClean="0"/>
              <a:t>conoscenza. 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85% delle scuole statali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 smtClean="0"/>
              <a:t>90% (6645 su 7430) delle </a:t>
            </a:r>
            <a:r>
              <a:rPr lang="it-IT" dirty="0"/>
              <a:t>candidature inoltrate. </a:t>
            </a:r>
            <a:r>
              <a:rPr lang="it-IT" dirty="0" smtClean="0"/>
              <a:t>Scorrimento delle graduatorie nelle Regioni più sviluppate con </a:t>
            </a:r>
            <a:r>
              <a:rPr lang="it-IT" b="1" dirty="0" smtClean="0"/>
              <a:t>804 nuove autorizzazioni </a:t>
            </a:r>
            <a:r>
              <a:rPr lang="it-IT" dirty="0" smtClean="0"/>
              <a:t>(Emilia Romagna: 380 su 431 = 88%; </a:t>
            </a:r>
            <a:r>
              <a:rPr lang="it-IT" dirty="0"/>
              <a:t>Lombardia: </a:t>
            </a:r>
            <a:r>
              <a:rPr lang="it-IT" dirty="0" smtClean="0"/>
              <a:t>643 su 919 = 70% ; Veneto: 412 su 484</a:t>
            </a:r>
            <a:r>
              <a:rPr lang="it-IT" dirty="0"/>
              <a:t> </a:t>
            </a:r>
            <a:r>
              <a:rPr lang="it-IT" dirty="0" smtClean="0"/>
              <a:t>= 85%)</a:t>
            </a:r>
            <a:endParaRPr lang="it-IT" dirty="0"/>
          </a:p>
          <a:p>
            <a:r>
              <a:rPr lang="it-IT" b="1" dirty="0" smtClean="0"/>
              <a:t>Finanziamento: </a:t>
            </a:r>
            <a:r>
              <a:rPr lang="it-IT" dirty="0"/>
              <a:t>€ 132 mln per quelli già </a:t>
            </a:r>
            <a:r>
              <a:rPr lang="it-IT" dirty="0" smtClean="0"/>
              <a:t>autorizzati </a:t>
            </a:r>
            <a:r>
              <a:rPr lang="it-IT" b="1" dirty="0"/>
              <a:t>+ €</a:t>
            </a:r>
            <a:r>
              <a:rPr lang="it-IT" b="1" dirty="0" smtClean="0"/>
              <a:t>18 mln nuove autorizzazioni</a:t>
            </a:r>
            <a:endParaRPr lang="it-IT" b="1" dirty="0"/>
          </a:p>
          <a:p>
            <a:r>
              <a:rPr lang="it-IT" b="1" dirty="0" smtClean="0"/>
              <a:t>A </a:t>
            </a:r>
            <a:r>
              <a:rPr lang="it-IT" b="1" dirty="0"/>
              <a:t>che punto </a:t>
            </a:r>
            <a:r>
              <a:rPr lang="it-IT" b="1" dirty="0" smtClean="0"/>
              <a:t>siamo: </a:t>
            </a:r>
            <a:r>
              <a:rPr lang="it-IT" dirty="0" smtClean="0"/>
              <a:t>97% (I fase)  </a:t>
            </a:r>
            <a:r>
              <a:rPr lang="it-IT" dirty="0"/>
              <a:t>ha 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/>
              <a:t>Risultati </a:t>
            </a:r>
            <a:r>
              <a:rPr lang="it-IT" dirty="0"/>
              <a:t> </a:t>
            </a:r>
            <a:r>
              <a:rPr lang="it-IT" b="1" dirty="0"/>
              <a:t>progetti </a:t>
            </a:r>
            <a:r>
              <a:rPr lang="it-IT" b="1" dirty="0" smtClean="0"/>
              <a:t>I fase: </a:t>
            </a:r>
            <a:r>
              <a:rPr lang="it-IT" dirty="0" smtClean="0"/>
              <a:t>3356 </a:t>
            </a:r>
            <a:r>
              <a:rPr lang="it-IT" dirty="0"/>
              <a:t>aule “aumentate”, 1965 laboratori mobili,  2141 spazi alternativi per l’apprendimento per innovare le strategie didattiche con il supporto delle tecnologie </a:t>
            </a:r>
            <a:r>
              <a:rPr lang="it-IT" dirty="0" smtClean="0"/>
              <a:t>digitali, 5047 </a:t>
            </a:r>
            <a:r>
              <a:rPr lang="it-IT" dirty="0"/>
              <a:t>postazioni informatiche di segreteria per la dematerializzazione dei </a:t>
            </a:r>
            <a:r>
              <a:rPr lang="it-IT" dirty="0" smtClean="0"/>
              <a:t>processi amministrativi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23" y="612348"/>
            <a:ext cx="1009406" cy="957818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42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CPIA, AMBIENTI DIGITALI E RETI LAN/WLAN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offerto ai CPIA ambienti tecnologicamente evoluti, idonei a sostenere tutte le attività di aggiornamento e formazione </a:t>
            </a:r>
            <a:r>
              <a:rPr lang="it-IT" i="1" dirty="0" smtClean="0"/>
              <a:t>continua.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 smtClean="0"/>
              <a:t>99</a:t>
            </a:r>
            <a:r>
              <a:rPr lang="it-IT" dirty="0"/>
              <a:t>%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</a:t>
            </a:r>
            <a:r>
              <a:rPr lang="it-IT" dirty="0" smtClean="0"/>
              <a:t>100</a:t>
            </a:r>
            <a:r>
              <a:rPr lang="it-IT" dirty="0"/>
              <a:t>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€5,5 mln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94% (117 su 125) ha </a:t>
            </a:r>
            <a:r>
              <a:rPr lang="it-IT" dirty="0"/>
              <a:t>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 smtClean="0"/>
              <a:t>Risultati: </a:t>
            </a:r>
            <a:r>
              <a:rPr lang="it-IT" dirty="0"/>
              <a:t>80 aule “aumentate”, 62 laboratori mobili,  36 spazi alternativi per l’apprendimento, 113 postazioni informatiche di segreteria e 111 interventi di realizzazione o ampliamento di rete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3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SCUOLE POLO IN OSPEDALE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i="1" dirty="0"/>
              <a:t>A</a:t>
            </a:r>
            <a:r>
              <a:rPr lang="it-IT" i="1" dirty="0" smtClean="0"/>
              <a:t>bbiamo </a:t>
            </a:r>
            <a:r>
              <a:rPr lang="it-IT" i="1" dirty="0"/>
              <a:t>dotato le scuole polo in ospedale di attrezzature tecnologiche per facilitare e ottimizzare l'intervento educativo in ospedale e a </a:t>
            </a:r>
            <a:r>
              <a:rPr lang="it-IT" i="1" dirty="0" smtClean="0"/>
              <a:t>domicilio.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100%</a:t>
            </a:r>
          </a:p>
          <a:p>
            <a:r>
              <a:rPr lang="it-IT" b="1" dirty="0"/>
              <a:t>Progetti </a:t>
            </a:r>
            <a:r>
              <a:rPr lang="it-IT" b="1" dirty="0" smtClean="0"/>
              <a:t>finanziati: </a:t>
            </a:r>
            <a:r>
              <a:rPr lang="it-IT" dirty="0"/>
              <a:t>100% 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€180 mila</a:t>
            </a:r>
          </a:p>
          <a:p>
            <a:r>
              <a:rPr lang="it-IT" b="1" dirty="0"/>
              <a:t>A che punto </a:t>
            </a:r>
            <a:r>
              <a:rPr lang="it-IT" b="1" dirty="0" smtClean="0"/>
              <a:t>siamo: </a:t>
            </a:r>
            <a:r>
              <a:rPr lang="it-IT" dirty="0" smtClean="0"/>
              <a:t>78% (14 su 18) </a:t>
            </a:r>
            <a:r>
              <a:rPr lang="it-IT" dirty="0"/>
              <a:t>ha completato le attività </a:t>
            </a:r>
            <a:r>
              <a:rPr lang="it-IT" dirty="0" smtClean="0"/>
              <a:t>(settembre 2017</a:t>
            </a:r>
            <a:r>
              <a:rPr lang="it-IT" dirty="0"/>
              <a:t>)</a:t>
            </a:r>
          </a:p>
          <a:p>
            <a:r>
              <a:rPr lang="it-IT" b="1" dirty="0" smtClean="0"/>
              <a:t>Risultati: </a:t>
            </a:r>
            <a:r>
              <a:rPr lang="it-IT" dirty="0" smtClean="0"/>
              <a:t>18 </a:t>
            </a:r>
            <a:r>
              <a:rPr lang="it-IT" dirty="0"/>
              <a:t>laboratori </a:t>
            </a:r>
            <a:r>
              <a:rPr lang="it-IT" dirty="0" smtClean="0"/>
              <a:t>mobili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837526"/>
            <a:ext cx="7409260" cy="77945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LABORATORI LICEI MUSICALI, COREUTICI E SPORTIVI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t-IT" i="1" dirty="0"/>
              <a:t>Promuoviamo la didattica laboratoriale nei licei musicali, coreutici e sportivi per l’apprendimento delle competenze chiave e trasversali e per avvicinare i licei alle esigenze del mercato del </a:t>
            </a:r>
            <a:r>
              <a:rPr lang="it-IT" i="1" dirty="0" smtClean="0"/>
              <a:t>lavoro.</a:t>
            </a:r>
            <a:endParaRPr lang="it-IT" dirty="0"/>
          </a:p>
          <a:p>
            <a:r>
              <a:rPr lang="it-IT" b="1" dirty="0"/>
              <a:t>Chi ha </a:t>
            </a:r>
            <a:r>
              <a:rPr lang="it-IT" b="1" dirty="0" smtClean="0"/>
              <a:t>partecipato: </a:t>
            </a:r>
            <a:r>
              <a:rPr lang="it-IT" dirty="0"/>
              <a:t>90% ( 35% licei musicali, 5% coreutici e 50% sportivi</a:t>
            </a:r>
            <a:r>
              <a:rPr lang="it-IT" dirty="0" smtClean="0"/>
              <a:t>)</a:t>
            </a:r>
          </a:p>
          <a:p>
            <a:r>
              <a:rPr lang="it-IT" b="1" dirty="0"/>
              <a:t>Progetti finanziati: </a:t>
            </a:r>
            <a:r>
              <a:rPr lang="it-IT" dirty="0"/>
              <a:t>100</a:t>
            </a:r>
            <a:r>
              <a:rPr lang="it-IT" dirty="0" smtClean="0"/>
              <a:t>% (269 su  </a:t>
            </a:r>
            <a:r>
              <a:rPr lang="it-IT" dirty="0"/>
              <a:t>delle candidature inoltrate</a:t>
            </a:r>
          </a:p>
          <a:p>
            <a:r>
              <a:rPr lang="it-IT" b="1" dirty="0" smtClean="0"/>
              <a:t>Finanziamento: </a:t>
            </a:r>
            <a:r>
              <a:rPr lang="it-IT" dirty="0"/>
              <a:t>€26 mln</a:t>
            </a:r>
          </a:p>
          <a:p>
            <a:r>
              <a:rPr lang="it-IT" b="1" dirty="0"/>
              <a:t>A che punto siamo: </a:t>
            </a:r>
            <a:r>
              <a:rPr lang="it-IT" dirty="0" smtClean="0"/>
              <a:t> candidature valutate; apertura fase di gestione</a:t>
            </a:r>
            <a:endParaRPr lang="it-IT" dirty="0"/>
          </a:p>
          <a:p>
            <a:r>
              <a:rPr lang="it-IT" b="1" dirty="0"/>
              <a:t>Interventi </a:t>
            </a:r>
            <a:r>
              <a:rPr lang="it-IT" b="1" dirty="0" smtClean="0"/>
              <a:t>richiesti: </a:t>
            </a:r>
            <a:r>
              <a:rPr lang="it-IT" dirty="0"/>
              <a:t>472 aule per lezioni di musica con strumenti musicali, acquisto di 75 nuovi strumenti musicali, 65 spazi per pubbliche esibizioni, 357 spazi e impianti per  attività sportive e 14 spogliatoi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89" y="657225"/>
            <a:ext cx="1094490" cy="1042987"/>
          </a:xfrm>
          <a:prstGeom prst="ellipse">
            <a:avLst/>
          </a:prstGeom>
          <a:noFill/>
          <a:ln w="76200" cap="rnd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455884"/>
            <a:ext cx="7409260" cy="779459"/>
          </a:xfrm>
        </p:spPr>
        <p:txBody>
          <a:bodyPr>
            <a:noAutofit/>
          </a:bodyPr>
          <a:lstStyle/>
          <a:p>
            <a:r>
              <a:rPr lang="it-IT" b="1" smtClean="0">
                <a:solidFill>
                  <a:srgbClr val="2C5E99"/>
                </a:solidFill>
                <a:latin typeface="Century Gothic" panose="020B0502020202020204" pitchFamily="34" charset="0"/>
                <a:cs typeface="Century Gothic"/>
              </a:rPr>
              <a:t>EDILIZIA SCOLASTICA</a:t>
            </a:r>
            <a:endParaRPr lang="it-IT" b="1" dirty="0">
              <a:solidFill>
                <a:srgbClr val="2C5E99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Rispondiamo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</a:rPr>
              <a:t>alle esigenze di messa in sicurezza e riqualificazione degli immobili pubblici adibiti ad uso scolastico</a:t>
            </a:r>
            <a:r>
              <a:rPr lang="it-IT" sz="18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it-IT" sz="2000" dirty="0" smtClean="0">
              <a:solidFill>
                <a:srgbClr val="C00000"/>
              </a:solidFill>
            </a:endParaRPr>
          </a:p>
          <a:p>
            <a:r>
              <a:rPr lang="it-IT" sz="2000" b="1" dirty="0" smtClean="0"/>
              <a:t>Chi partecipa: </a:t>
            </a:r>
            <a:r>
              <a:rPr lang="it-IT" sz="2000" dirty="0" smtClean="0"/>
              <a:t>gli Enti Locali proprietari degli edifici scolastici statali delle 5 Regioni meno sviluppate </a:t>
            </a:r>
          </a:p>
          <a:p>
            <a:r>
              <a:rPr lang="it-IT" sz="2000" b="1" dirty="0" smtClean="0"/>
              <a:t>Finanziamento: </a:t>
            </a:r>
            <a:r>
              <a:rPr lang="it-IT" sz="2000" dirty="0"/>
              <a:t>€</a:t>
            </a:r>
            <a:r>
              <a:rPr lang="it-IT" sz="2000" dirty="0" smtClean="0"/>
              <a:t>350 mln</a:t>
            </a:r>
            <a:endParaRPr lang="it-IT" sz="2000" dirty="0"/>
          </a:p>
          <a:p>
            <a:r>
              <a:rPr lang="it-IT" sz="2000" b="1" dirty="0" smtClean="0"/>
              <a:t>Scadenza: </a:t>
            </a:r>
            <a:r>
              <a:rPr lang="it-IT" sz="2000" dirty="0"/>
              <a:t>inoltro candidature entro il 30 novembre 2017</a:t>
            </a:r>
          </a:p>
          <a:p>
            <a:r>
              <a:rPr lang="it-IT" sz="2000" b="1" dirty="0"/>
              <a:t>Interventi </a:t>
            </a:r>
            <a:r>
              <a:rPr lang="it-IT" sz="2000" b="1" dirty="0" smtClean="0"/>
              <a:t>ammessi: </a:t>
            </a:r>
            <a:r>
              <a:rPr lang="it-IT" sz="2000" dirty="0" smtClean="0"/>
              <a:t>adeguamento </a:t>
            </a:r>
            <a:r>
              <a:rPr lang="it-IT" sz="2000" dirty="0"/>
              <a:t>e miglioramento </a:t>
            </a:r>
            <a:r>
              <a:rPr lang="it-IT" sz="2000" dirty="0" smtClean="0"/>
              <a:t>sismico; adeguamento </a:t>
            </a:r>
            <a:r>
              <a:rPr lang="it-IT" sz="2000" dirty="0"/>
              <a:t>impiantistico e </a:t>
            </a:r>
            <a:r>
              <a:rPr lang="it-IT" sz="2000" dirty="0" smtClean="0"/>
              <a:t>messa </a:t>
            </a:r>
            <a:r>
              <a:rPr lang="it-IT" sz="2000" dirty="0"/>
              <a:t>in sicurezza </a:t>
            </a:r>
            <a:r>
              <a:rPr lang="it-IT" sz="2000" dirty="0" smtClean="0"/>
              <a:t>per l'agibilità </a:t>
            </a:r>
            <a:r>
              <a:rPr lang="it-IT" sz="2000" dirty="0"/>
              <a:t>degli </a:t>
            </a:r>
            <a:r>
              <a:rPr lang="it-IT" sz="2000" dirty="0" smtClean="0"/>
              <a:t>edifici; bonifica amianto </a:t>
            </a:r>
            <a:r>
              <a:rPr lang="it-IT" sz="2000" dirty="0"/>
              <a:t>e </a:t>
            </a:r>
            <a:r>
              <a:rPr lang="it-IT" sz="2000" dirty="0" smtClean="0"/>
              <a:t>altri </a:t>
            </a:r>
            <a:r>
              <a:rPr lang="it-IT" sz="2000" dirty="0"/>
              <a:t>agenti nocivi</a:t>
            </a:r>
            <a:r>
              <a:rPr lang="it-IT" sz="2000" dirty="0" smtClean="0"/>
              <a:t>; accessibilità </a:t>
            </a:r>
            <a:r>
              <a:rPr lang="it-IT" sz="2000" dirty="0"/>
              <a:t>e superamento delle barriere architettoniche; </a:t>
            </a:r>
            <a:r>
              <a:rPr lang="it-IT" sz="2000" dirty="0" err="1"/>
              <a:t>efficientamento</a:t>
            </a:r>
            <a:r>
              <a:rPr lang="it-IT" sz="2000" dirty="0"/>
              <a:t> energetico e miglioramento della qualità </a:t>
            </a:r>
            <a:r>
              <a:rPr lang="it-IT" sz="2000" dirty="0" smtClean="0"/>
              <a:t>degli </a:t>
            </a:r>
            <a:r>
              <a:rPr lang="it-IT" sz="2000" dirty="0"/>
              <a:t>spazi per la didattica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E456D6-81FC-0C4C-B991-222587BF5D15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593766"/>
            <a:ext cx="1110343" cy="993138"/>
          </a:xfrm>
          <a:prstGeom prst="ellipse">
            <a:avLst/>
          </a:prstGeom>
          <a:ln>
            <a:noFill/>
          </a:ln>
          <a:effectLst>
            <a:glow>
              <a:schemeClr val="tx1">
                <a:alpha val="9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1685024" y="2625019"/>
            <a:ext cx="711073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500" b="1" i="1" smtClean="0">
                <a:solidFill>
                  <a:srgbClr val="2C5E99"/>
                </a:solidFill>
                <a:latin typeface="Century Gothic"/>
                <a:ea typeface="+mj-ea"/>
                <a:cs typeface="Century Gothic"/>
              </a:rPr>
              <a:t>FSE</a:t>
            </a:r>
            <a:endParaRPr lang="en-US" sz="11500" b="1" i="1">
              <a:solidFill>
                <a:srgbClr val="2C5E99"/>
              </a:solidFill>
              <a:latin typeface="Century Gothic"/>
              <a:ea typeface="+mj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33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FDC060EDAB50489773E1BB6D1CF1AC" ma:contentTypeVersion="0" ma:contentTypeDescription="Creare un nuovo documento." ma:contentTypeScope="" ma:versionID="c0ed2c4fecb687fccfbc08472029dc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3355e3288c26c8965ba92feaee3b7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D58FA4-694E-4B98-B728-14CFC4B85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F47A81-AD76-4F9B-BE54-A4F961623E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2FE99-4463-4E97-B598-51F7E74C01AB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2084</Words>
  <Application>Microsoft Office PowerPoint</Application>
  <PresentationFormat>A4 (21x29,7 cm)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24" baseType="lpstr">
      <vt:lpstr>Tema di Office</vt:lpstr>
      <vt:lpstr>Personalizza struttura</vt:lpstr>
      <vt:lpstr>PROGRAMMA OPERATIVO NAZIONALE  2014-2020  PER LA SCUOLA COMPETENZE E AMBIENTI PER  L’APPRENDIMENTO  </vt:lpstr>
      <vt:lpstr>Presentazione standard di PowerPoint</vt:lpstr>
      <vt:lpstr>LAN WLAN</vt:lpstr>
      <vt:lpstr>AMBIENTI DIGITALI</vt:lpstr>
      <vt:lpstr>CPIA, AMBIENTI DIGITALI E RETI LAN/WLAN </vt:lpstr>
      <vt:lpstr>SCUOLE POLO IN OSPEDALE</vt:lpstr>
      <vt:lpstr>LABORATORI LICEI MUSICALI, COREUTICI E SPORTIVI</vt:lpstr>
      <vt:lpstr>EDILIZIA SCOLASTICA</vt:lpstr>
      <vt:lpstr>Presentazione standard di PowerPoint</vt:lpstr>
      <vt:lpstr>COMPETENZE DI BASE</vt:lpstr>
      <vt:lpstr>FORMAZIONE PER ADULTI </vt:lpstr>
      <vt:lpstr>CITTADINANZA E CREATIVITÀ DIGITALI </vt:lpstr>
      <vt:lpstr>EDUCAZIONE ALL’IMPRENDITORIALITÀ </vt:lpstr>
      <vt:lpstr>ORIENTAMENTO </vt:lpstr>
      <vt:lpstr>COMPETENZE DI CITTADINANZA GLOBALE </vt:lpstr>
      <vt:lpstr>CITTADINANZA EUROPEA </vt:lpstr>
      <vt:lpstr>ALTERNANZA SCUOLA-LAVORO</vt:lpstr>
      <vt:lpstr>INTEGRAZIONE E ACCOGLIENZA </vt:lpstr>
      <vt:lpstr>PATRIMONIO CULTURALE, ARTISTICO E PAESAGGISTICO </vt:lpstr>
      <vt:lpstr>INCLUSIONE SOCIALE E LOTTA AL DISAGIO</vt:lpstr>
      <vt:lpstr>FORMAZIONE ALL’INNOVAZIONE DIDATTICA E ORGANIZZATIVA - SNODI FORMATIVI TERRITORIALI</vt:lpstr>
      <vt:lpstr>INFORMAZIONE E DISSEMINAZIONE PON 2014-2020 - SCUOLE POLO PER LA COMUNICAZIONE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raffaele esposito</cp:lastModifiedBy>
  <cp:revision>194</cp:revision>
  <cp:lastPrinted>2017-09-19T07:55:23Z</cp:lastPrinted>
  <dcterms:created xsi:type="dcterms:W3CDTF">2017-05-08T17:30:57Z</dcterms:created>
  <dcterms:modified xsi:type="dcterms:W3CDTF">2017-11-23T08:00:13Z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0x01010096FDC060EDAB50489773E1BB6D1CF1AC</vt:lpwstr>
  </property>
</Properties>
</file>